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DC6BE76-8885-4CE9-AD77-4651EBE9C49E}" type="datetimeFigureOut">
              <a:rPr lang="en-US" smtClean="0"/>
              <a:pPr/>
              <a:t>5/2/2012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10531F-A08D-45AD-9F89-BB65ECDA40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6BE76-8885-4CE9-AD77-4651EBE9C49E}"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0531F-A08D-45AD-9F89-BB65ECDA40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DC6BE76-8885-4CE9-AD77-4651EBE9C49E}" type="datetimeFigureOut">
              <a:rPr lang="en-US" smtClean="0"/>
              <a:pPr/>
              <a:t>5/2/2012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10531F-A08D-45AD-9F89-BB65ECDA40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C6BE76-8885-4CE9-AD77-4651EBE9C49E}"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10531F-A08D-45AD-9F89-BB65ECDA40F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DC6BE76-8885-4CE9-AD77-4651EBE9C49E}" type="datetimeFigureOut">
              <a:rPr lang="en-US" smtClean="0"/>
              <a:pPr/>
              <a:t>5/2/2012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10531F-A08D-45AD-9F89-BB65ECDA40F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DC6BE76-8885-4CE9-AD77-4651EBE9C49E}" type="datetimeFigureOut">
              <a:rPr lang="en-US" smtClean="0"/>
              <a:pPr/>
              <a:t>5/2/2012</a:t>
            </a:fld>
            <a:endParaRPr lang="en-US"/>
          </a:p>
        </p:txBody>
      </p:sp>
      <p:sp>
        <p:nvSpPr>
          <p:cNvPr id="10" name="Slide Number Placeholder 9"/>
          <p:cNvSpPr>
            <a:spLocks noGrp="1"/>
          </p:cNvSpPr>
          <p:nvPr>
            <p:ph type="sldNum" sz="quarter" idx="16"/>
          </p:nvPr>
        </p:nvSpPr>
        <p:spPr/>
        <p:txBody>
          <a:bodyPr rtlCol="0"/>
          <a:lstStyle/>
          <a:p>
            <a:fld id="{4610531F-A08D-45AD-9F89-BB65ECDA40F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DC6BE76-8885-4CE9-AD77-4651EBE9C49E}" type="datetimeFigureOut">
              <a:rPr lang="en-US" smtClean="0"/>
              <a:pPr/>
              <a:t>5/2/2012</a:t>
            </a:fld>
            <a:endParaRPr lang="en-US"/>
          </a:p>
        </p:txBody>
      </p:sp>
      <p:sp>
        <p:nvSpPr>
          <p:cNvPr id="12" name="Slide Number Placeholder 11"/>
          <p:cNvSpPr>
            <a:spLocks noGrp="1"/>
          </p:cNvSpPr>
          <p:nvPr>
            <p:ph type="sldNum" sz="quarter" idx="16"/>
          </p:nvPr>
        </p:nvSpPr>
        <p:spPr/>
        <p:txBody>
          <a:bodyPr rtlCol="0"/>
          <a:lstStyle/>
          <a:p>
            <a:fld id="{4610531F-A08D-45AD-9F89-BB65ECDA40F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C6BE76-8885-4CE9-AD77-4651EBE9C49E}" type="datetimeFigureOut">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10531F-A08D-45AD-9F89-BB65ECDA40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6BE76-8885-4CE9-AD77-4651EBE9C49E}" type="datetimeFigureOut">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10531F-A08D-45AD-9F89-BB65ECDA40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C6BE76-8885-4CE9-AD77-4651EBE9C49E}"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10531F-A08D-45AD-9F89-BB65ECDA40F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DC6BE76-8885-4CE9-AD77-4651EBE9C49E}" type="datetimeFigureOut">
              <a:rPr lang="en-US" smtClean="0"/>
              <a:pPr/>
              <a:t>5/2/2012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10531F-A08D-45AD-9F89-BB65ECDA40F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DC6BE76-8885-4CE9-AD77-4651EBE9C49E}" type="datetimeFigureOut">
              <a:rPr lang="en-US" smtClean="0"/>
              <a:pPr/>
              <a:t>5/2/2012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10531F-A08D-45AD-9F89-BB65ECDA40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theatlantic.com/unbound/interviews/ba2000-08-0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iowa.edu/~africart/toc/people/Igbo.html" TargetMode="External"/><Relationship Id="rId2" Type="http://schemas.openxmlformats.org/officeDocument/2006/relationships/hyperlink" Target="http://www.uiowa.edu/~africart/toc/people/Yoruba.html" TargetMode="External"/><Relationship Id="rId1" Type="http://schemas.openxmlformats.org/officeDocument/2006/relationships/slideLayout" Target="../slideLayouts/slideLayout2.xml"/><Relationship Id="rId5" Type="http://schemas.openxmlformats.org/officeDocument/2006/relationships/hyperlink" Target="http://www.uiowa.edu/~africart/toc/people/Hausa.html" TargetMode="External"/><Relationship Id="rId4" Type="http://schemas.openxmlformats.org/officeDocument/2006/relationships/hyperlink" Target="http://www.uiowa.edu/~africart/toc/people/Fulani.htm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uiowa.edu/~africart/toc/countries/Nigeri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Fall Apart</a:t>
            </a:r>
            <a:endParaRPr lang="en-US" dirty="0"/>
          </a:p>
        </p:txBody>
      </p:sp>
      <p:sp>
        <p:nvSpPr>
          <p:cNvPr id="3" name="Subtitle 2"/>
          <p:cNvSpPr>
            <a:spLocks noGrp="1"/>
          </p:cNvSpPr>
          <p:nvPr>
            <p:ph type="subTitle" idx="1"/>
          </p:nvPr>
        </p:nvSpPr>
        <p:spPr/>
        <p:txBody>
          <a:bodyPr/>
          <a:lstStyle/>
          <a:p>
            <a:r>
              <a:rPr lang="en-US" dirty="0" smtClean="0"/>
              <a:t>By Chinua Achebe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and Themes</a:t>
            </a:r>
            <a:endParaRPr lang="en-US" dirty="0"/>
          </a:p>
        </p:txBody>
      </p:sp>
      <p:sp>
        <p:nvSpPr>
          <p:cNvPr id="3" name="Content Placeholder 2"/>
          <p:cNvSpPr>
            <a:spLocks noGrp="1"/>
          </p:cNvSpPr>
          <p:nvPr>
            <p:ph sz="quarter" idx="1"/>
          </p:nvPr>
        </p:nvSpPr>
        <p:spPr/>
        <p:txBody>
          <a:bodyPr>
            <a:normAutofit/>
          </a:bodyPr>
          <a:lstStyle/>
          <a:p>
            <a:r>
              <a:rPr lang="en-US" dirty="0" smtClean="0"/>
              <a:t>When tradition and modernity meet, does it always have to produce a conflict?</a:t>
            </a:r>
          </a:p>
          <a:p>
            <a:r>
              <a:rPr lang="en-US" dirty="0" smtClean="0"/>
              <a:t>What is a tragic hero and how does </a:t>
            </a:r>
            <a:r>
              <a:rPr lang="en-US" dirty="0" err="1" smtClean="0"/>
              <a:t>Okonkwo</a:t>
            </a:r>
            <a:r>
              <a:rPr lang="en-US" dirty="0" smtClean="0"/>
              <a:t> fit our definition of one?</a:t>
            </a:r>
          </a:p>
          <a:p>
            <a:r>
              <a:rPr lang="en-US" dirty="0" smtClean="0"/>
              <a:t>Should children try to follow in their parents’ footsteps? How important is it to make your parents happy?</a:t>
            </a:r>
          </a:p>
          <a:p>
            <a:r>
              <a:rPr lang="en-US" dirty="0" smtClean="0"/>
              <a:t>Are certain cultures more “primitive” than others? What makes a culture primitive or civilized?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Fall Apart</a:t>
            </a:r>
            <a:endParaRPr lang="en-US" dirty="0"/>
          </a:p>
        </p:txBody>
      </p:sp>
      <p:sp>
        <p:nvSpPr>
          <p:cNvPr id="3" name="Content Placeholder 2"/>
          <p:cNvSpPr>
            <a:spLocks noGrp="1"/>
          </p:cNvSpPr>
          <p:nvPr>
            <p:ph sz="quarter" idx="1"/>
          </p:nvPr>
        </p:nvSpPr>
        <p:spPr/>
        <p:txBody>
          <a:bodyPr>
            <a:normAutofit/>
          </a:bodyPr>
          <a:lstStyle/>
          <a:p>
            <a:r>
              <a:rPr lang="en-US" i="1" dirty="0" smtClean="0"/>
              <a:t>The last four or five hundred years of European contact with Africa produced a body of literature that presented Africa in a very bad light and Africans in very lurid terms. The reason for this had to do with the need to justify the slave trade and slavery. … This continued until the Africans themselves, in the middle of the twentieth century, took into their own hands the telling of their story."</a:t>
            </a:r>
            <a:endParaRPr lang="en-US" dirty="0" smtClean="0"/>
          </a:p>
          <a:p>
            <a:pPr>
              <a:buNone/>
            </a:pPr>
            <a:r>
              <a:rPr lang="en-US" dirty="0" smtClean="0"/>
              <a:t>- (Chinua Achebe, </a:t>
            </a:r>
            <a:r>
              <a:rPr lang="en-US" dirty="0" smtClean="0">
                <a:hlinkClick r:id="rId2"/>
              </a:rPr>
              <a:t>"An African Voice"</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Anticipation guide: </a:t>
            </a:r>
            <a:r>
              <a:rPr lang="en-US" dirty="0" smtClean="0"/>
              <a:t>True/False</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masculine man must be physically strong.</a:t>
            </a:r>
          </a:p>
          <a:p>
            <a:r>
              <a:rPr lang="en-US" dirty="0" smtClean="0"/>
              <a:t>Women are intuitive about the health and care of their children.</a:t>
            </a:r>
          </a:p>
          <a:p>
            <a:r>
              <a:rPr lang="en-US" dirty="0" smtClean="0"/>
              <a:t>Accidental manslaughter should be severely punished.</a:t>
            </a:r>
          </a:p>
          <a:p>
            <a:r>
              <a:rPr lang="en-US" dirty="0" smtClean="0"/>
              <a:t>Ancestors have a great influence on our present day lives.</a:t>
            </a:r>
          </a:p>
          <a:p>
            <a:r>
              <a:rPr lang="en-US" dirty="0" smtClean="0"/>
              <a:t>A parent should have much control over the future of her/his child.</a:t>
            </a:r>
          </a:p>
          <a:p>
            <a:r>
              <a:rPr lang="en-US" dirty="0" smtClean="0"/>
              <a:t>Traditions should be kept and not questioned.</a:t>
            </a:r>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Fall Apart</a:t>
            </a:r>
            <a:endParaRPr lang="en-US" dirty="0"/>
          </a:p>
        </p:txBody>
      </p:sp>
      <p:sp>
        <p:nvSpPr>
          <p:cNvPr id="3" name="Content Placeholder 2"/>
          <p:cNvSpPr>
            <a:spLocks noGrp="1"/>
          </p:cNvSpPr>
          <p:nvPr>
            <p:ph sz="quarter" idx="1"/>
          </p:nvPr>
        </p:nvSpPr>
        <p:spPr/>
        <p:txBody>
          <a:bodyPr/>
          <a:lstStyle/>
          <a:p>
            <a:r>
              <a:rPr lang="en-US" dirty="0" smtClean="0"/>
              <a:t>Set in Nigeria in the late 1800s</a:t>
            </a:r>
          </a:p>
          <a:p>
            <a:r>
              <a:rPr lang="en-US" dirty="0" smtClean="0"/>
              <a:t>Describes the arrival of white missionaries from Europe in an Ibo village and their effect on tribal life.</a:t>
            </a:r>
          </a:p>
          <a:p>
            <a:r>
              <a:rPr lang="en-US" dirty="0" err="1" smtClean="0"/>
              <a:t>Okonkwo</a:t>
            </a:r>
            <a:r>
              <a:rPr lang="en-US" dirty="0" smtClean="0"/>
              <a:t> is the village hero; he’s a strong warrior with several wives and children.</a:t>
            </a:r>
          </a:p>
          <a:p>
            <a:r>
              <a:rPr lang="en-US" dirty="0" smtClean="0"/>
              <a:t>Through an accident, </a:t>
            </a:r>
            <a:r>
              <a:rPr lang="en-US" dirty="0" err="1" smtClean="0"/>
              <a:t>Okonkwo</a:t>
            </a:r>
            <a:r>
              <a:rPr lang="en-US" dirty="0" smtClean="0"/>
              <a:t> loses his acceptance in the village.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Chinua Achebe</a:t>
            </a:r>
            <a:endParaRPr lang="en-US" dirty="0"/>
          </a:p>
        </p:txBody>
      </p:sp>
      <p:sp>
        <p:nvSpPr>
          <p:cNvPr id="3" name="Content Placeholder 2"/>
          <p:cNvSpPr>
            <a:spLocks noGrp="1"/>
          </p:cNvSpPr>
          <p:nvPr>
            <p:ph sz="quarter" idx="1"/>
          </p:nvPr>
        </p:nvSpPr>
        <p:spPr/>
        <p:txBody>
          <a:bodyPr>
            <a:normAutofit/>
          </a:bodyPr>
          <a:lstStyle/>
          <a:p>
            <a:r>
              <a:rPr lang="en-US" dirty="0" smtClean="0"/>
              <a:t>Wrote </a:t>
            </a:r>
            <a:r>
              <a:rPr lang="en-US" i="1" dirty="0" smtClean="0"/>
              <a:t>Things Fall Apart </a:t>
            </a:r>
            <a:r>
              <a:rPr lang="en-US" dirty="0" smtClean="0"/>
              <a:t>in 1958 (at age 28) in reaction to what he felt was racist or Euro-centric literature that demeaned Africans.</a:t>
            </a:r>
          </a:p>
          <a:p>
            <a:r>
              <a:rPr lang="en-US" dirty="0" smtClean="0"/>
              <a:t>He also wanted to preserve and share tribal history and customs.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Chinua Achebe’s Biography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Achebe was born and raised in Southeastern Nigeria. </a:t>
            </a:r>
          </a:p>
          <a:p>
            <a:r>
              <a:rPr lang="en-US" dirty="0" smtClean="0"/>
              <a:t>His parents were evangelical Christians, but inundated him with Ibo traditions as well. </a:t>
            </a:r>
          </a:p>
          <a:p>
            <a:r>
              <a:rPr lang="en-US" dirty="0" smtClean="0"/>
              <a:t>He moved to London for his Master’s degree in 1953 and later to the U.S. </a:t>
            </a:r>
          </a:p>
          <a:p>
            <a:r>
              <a:rPr lang="en-US" dirty="0" smtClean="0"/>
              <a:t>He was a professor at UMass and then Bard College in the 1970s and 1980s. </a:t>
            </a:r>
          </a:p>
          <a:p>
            <a:r>
              <a:rPr lang="en-US" dirty="0" smtClean="0"/>
              <a:t>He is married and has 4 grown children.</a:t>
            </a:r>
          </a:p>
          <a:p>
            <a:r>
              <a:rPr lang="en-US" dirty="0" smtClean="0"/>
              <a:t>In 1990, Achebe was in a serious car accident that left him paralyzed from the waist down.</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 and the Igbo People</a:t>
            </a:r>
            <a:endParaRPr lang="en-US"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1808162" y="1947862"/>
            <a:ext cx="5762625" cy="38004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a:t>
            </a:r>
            <a:endParaRPr lang="en-US" dirty="0"/>
          </a:p>
        </p:txBody>
      </p:sp>
      <p:sp>
        <p:nvSpPr>
          <p:cNvPr id="3" name="Content Placeholder 2"/>
          <p:cNvSpPr>
            <a:spLocks noGrp="1"/>
          </p:cNvSpPr>
          <p:nvPr>
            <p:ph sz="quarter" idx="1"/>
          </p:nvPr>
        </p:nvSpPr>
        <p:spPr/>
        <p:txBody>
          <a:bodyPr>
            <a:normAutofit fontScale="40000" lnSpcReduction="20000"/>
          </a:bodyPr>
          <a:lstStyle/>
          <a:p>
            <a:r>
              <a:rPr lang="en-US" b="1" dirty="0" smtClean="0"/>
              <a:t>Country: </a:t>
            </a:r>
            <a:r>
              <a:rPr lang="en-US" dirty="0" smtClean="0"/>
              <a:t>Nigeria (Federal Republic of Nigeria)</a:t>
            </a:r>
          </a:p>
          <a:p>
            <a:r>
              <a:rPr lang="en-US" b="1" dirty="0" smtClean="0"/>
              <a:t>Location: </a:t>
            </a:r>
            <a:r>
              <a:rPr lang="en-US" dirty="0" smtClean="0"/>
              <a:t>West Africa</a:t>
            </a:r>
          </a:p>
          <a:p>
            <a:r>
              <a:rPr lang="en-US" b="1" dirty="0" smtClean="0"/>
              <a:t>Independence: </a:t>
            </a:r>
            <a:r>
              <a:rPr lang="en-US" dirty="0" smtClean="0"/>
              <a:t>October 1, 1960</a:t>
            </a:r>
          </a:p>
          <a:p>
            <a:r>
              <a:rPr lang="en-US" b="1" dirty="0" smtClean="0"/>
              <a:t>Nationality: </a:t>
            </a:r>
            <a:r>
              <a:rPr lang="en-US" dirty="0" smtClean="0"/>
              <a:t>Nigerian</a:t>
            </a:r>
          </a:p>
          <a:p>
            <a:r>
              <a:rPr lang="en-US" b="1" dirty="0" smtClean="0"/>
              <a:t>Capital City: </a:t>
            </a:r>
            <a:r>
              <a:rPr lang="en-US" dirty="0" smtClean="0"/>
              <a:t>Abuja</a:t>
            </a:r>
          </a:p>
          <a:p>
            <a:r>
              <a:rPr lang="en-US" b="1" dirty="0" smtClean="0"/>
              <a:t>Population: </a:t>
            </a:r>
            <a:r>
              <a:rPr lang="en-US" dirty="0" smtClean="0"/>
              <a:t>123,337,822</a:t>
            </a:r>
          </a:p>
          <a:p>
            <a:r>
              <a:rPr lang="en-US" b="1" dirty="0" smtClean="0"/>
              <a:t>Important Cities: </a:t>
            </a:r>
            <a:r>
              <a:rPr lang="en-US" dirty="0" smtClean="0"/>
              <a:t>Abuja, Lagos, Ibadan, Kano, Zaria, Ife, Abeokuta</a:t>
            </a:r>
          </a:p>
          <a:p>
            <a:r>
              <a:rPr lang="en-US" b="1" dirty="0" smtClean="0"/>
              <a:t>Head of State: </a:t>
            </a:r>
            <a:r>
              <a:rPr lang="en-US" dirty="0" err="1" smtClean="0"/>
              <a:t>Umaru</a:t>
            </a:r>
            <a:r>
              <a:rPr lang="en-US" dirty="0" smtClean="0"/>
              <a:t> </a:t>
            </a:r>
            <a:r>
              <a:rPr lang="en-US" dirty="0" err="1" smtClean="0"/>
              <a:t>Yar'Adua</a:t>
            </a:r>
            <a:endParaRPr lang="en-US" dirty="0" smtClean="0"/>
          </a:p>
          <a:p>
            <a:r>
              <a:rPr lang="en-US" b="1" dirty="0" smtClean="0"/>
              <a:t>Area: </a:t>
            </a:r>
            <a:r>
              <a:rPr lang="en-US" dirty="0" smtClean="0"/>
              <a:t>923,768 sq.km.</a:t>
            </a:r>
          </a:p>
          <a:p>
            <a:r>
              <a:rPr lang="en-US" b="1" dirty="0" smtClean="0"/>
              <a:t>Type of Government: </a:t>
            </a:r>
            <a:r>
              <a:rPr lang="en-US" dirty="0" smtClean="0"/>
              <a:t>Republic</a:t>
            </a:r>
          </a:p>
          <a:p>
            <a:r>
              <a:rPr lang="en-US" b="1" dirty="0" smtClean="0"/>
              <a:t>Currency: </a:t>
            </a:r>
            <a:r>
              <a:rPr lang="en-US" dirty="0" smtClean="0"/>
              <a:t>132 Naira=1 USD</a:t>
            </a:r>
          </a:p>
          <a:p>
            <a:r>
              <a:rPr lang="en-US" b="1" dirty="0" smtClean="0"/>
              <a:t>Major peoples: </a:t>
            </a:r>
            <a:r>
              <a:rPr lang="en-US" dirty="0" err="1" smtClean="0">
                <a:hlinkClick r:id="rId2"/>
              </a:rPr>
              <a:t>Yoruba</a:t>
            </a:r>
            <a:r>
              <a:rPr lang="en-US" dirty="0" err="1" smtClean="0"/>
              <a:t>,</a:t>
            </a:r>
            <a:r>
              <a:rPr lang="en-US" dirty="0" err="1" smtClean="0">
                <a:hlinkClick r:id="rId3"/>
              </a:rPr>
              <a:t>Igbo</a:t>
            </a:r>
            <a:r>
              <a:rPr lang="en-US" dirty="0" err="1" smtClean="0"/>
              <a:t>,</a:t>
            </a:r>
            <a:r>
              <a:rPr lang="en-US" dirty="0" err="1" smtClean="0">
                <a:hlinkClick r:id="rId4"/>
              </a:rPr>
              <a:t>Fulani</a:t>
            </a:r>
            <a:r>
              <a:rPr lang="en-US" dirty="0" err="1" smtClean="0"/>
              <a:t>,</a:t>
            </a:r>
            <a:r>
              <a:rPr lang="en-US" dirty="0" err="1" smtClean="0">
                <a:hlinkClick r:id="rId5"/>
              </a:rPr>
              <a:t>Hausa</a:t>
            </a:r>
            <a:endParaRPr lang="en-US" dirty="0" smtClean="0"/>
          </a:p>
          <a:p>
            <a:r>
              <a:rPr lang="en-US" b="1" dirty="0" smtClean="0"/>
              <a:t>Religion: </a:t>
            </a:r>
            <a:r>
              <a:rPr lang="en-US" dirty="0" smtClean="0"/>
              <a:t>Muslim 50%, Christian 40%, African religion 10%</a:t>
            </a:r>
          </a:p>
          <a:p>
            <a:r>
              <a:rPr lang="en-US" b="1" dirty="0" smtClean="0"/>
              <a:t>Climate: </a:t>
            </a:r>
            <a:r>
              <a:rPr lang="en-US" dirty="0" smtClean="0"/>
              <a:t>Tropical to arid</a:t>
            </a:r>
          </a:p>
          <a:p>
            <a:r>
              <a:rPr lang="en-US" b="1" dirty="0" smtClean="0"/>
              <a:t>Literacy: </a:t>
            </a:r>
            <a:r>
              <a:rPr lang="en-US" dirty="0" smtClean="0"/>
              <a:t>57.1%</a:t>
            </a:r>
          </a:p>
          <a:p>
            <a:r>
              <a:rPr lang="en-US" b="1" dirty="0" smtClean="0"/>
              <a:t>Official Language: </a:t>
            </a:r>
            <a:r>
              <a:rPr lang="en-US" dirty="0" smtClean="0"/>
              <a:t>English</a:t>
            </a:r>
          </a:p>
          <a:p>
            <a:r>
              <a:rPr lang="en-US" b="1" dirty="0" smtClean="0"/>
              <a:t>Principal Languages: </a:t>
            </a:r>
            <a:r>
              <a:rPr lang="en-US" dirty="0" smtClean="0"/>
              <a:t>Yoruba, Igbo, </a:t>
            </a:r>
            <a:r>
              <a:rPr lang="en-US" dirty="0" err="1" smtClean="0"/>
              <a:t>Hausa,Fulani</a:t>
            </a:r>
            <a:endParaRPr lang="en-US" dirty="0" smtClean="0"/>
          </a:p>
          <a:p>
            <a:r>
              <a:rPr lang="en-US" b="1" dirty="0" smtClean="0"/>
              <a:t>Major Exports: </a:t>
            </a:r>
            <a:r>
              <a:rPr lang="en-US" dirty="0" smtClean="0"/>
              <a:t>Oil, Minerals, Cocoa, Rubber</a:t>
            </a:r>
          </a:p>
          <a:p>
            <a:pPr>
              <a:buNone/>
            </a:pPr>
            <a:r>
              <a:rPr lang="en-US" dirty="0" smtClean="0"/>
              <a:t>“Nigeria.” </a:t>
            </a:r>
            <a:r>
              <a:rPr lang="en-US" i="1" dirty="0" smtClean="0"/>
              <a:t>Life and Art in Africa. </a:t>
            </a:r>
            <a:r>
              <a:rPr lang="en-US" dirty="0" smtClean="0"/>
              <a:t>3 November 1998. Web. Accessed 2 May 2012.</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Igbo People</a:t>
            </a:r>
            <a:endParaRPr lang="en-US" dirty="0"/>
          </a:p>
        </p:txBody>
      </p:sp>
      <p:sp>
        <p:nvSpPr>
          <p:cNvPr id="3" name="Content Placeholder 2"/>
          <p:cNvSpPr>
            <a:spLocks noGrp="1"/>
          </p:cNvSpPr>
          <p:nvPr>
            <p:ph sz="quarter" idx="1"/>
          </p:nvPr>
        </p:nvSpPr>
        <p:spPr/>
        <p:txBody>
          <a:bodyPr>
            <a:normAutofit fontScale="47500" lnSpcReduction="20000"/>
          </a:bodyPr>
          <a:lstStyle/>
          <a:p>
            <a:r>
              <a:rPr lang="en-US" b="1" dirty="0" smtClean="0"/>
              <a:t>Location:</a:t>
            </a:r>
            <a:r>
              <a:rPr lang="en-US" dirty="0" smtClean="0"/>
              <a:t> Southeastern </a:t>
            </a:r>
            <a:r>
              <a:rPr lang="en-US" dirty="0" smtClean="0">
                <a:hlinkClick r:id="rId2"/>
              </a:rPr>
              <a:t>Nigeria</a:t>
            </a:r>
            <a:r>
              <a:rPr lang="en-US" dirty="0" smtClean="0"/>
              <a:t> </a:t>
            </a:r>
          </a:p>
          <a:p>
            <a:r>
              <a:rPr lang="en-US" b="1" dirty="0" smtClean="0"/>
              <a:t>Population:</a:t>
            </a:r>
            <a:r>
              <a:rPr lang="en-US" dirty="0" smtClean="0"/>
              <a:t> 8 million </a:t>
            </a:r>
          </a:p>
          <a:p>
            <a:r>
              <a:rPr lang="en-US" b="1" dirty="0" smtClean="0"/>
              <a:t>Language:</a:t>
            </a:r>
            <a:r>
              <a:rPr lang="en-US" dirty="0" smtClean="0"/>
              <a:t> Igbo (</a:t>
            </a:r>
            <a:r>
              <a:rPr lang="en-US" dirty="0" err="1" smtClean="0"/>
              <a:t>Kwa</a:t>
            </a:r>
            <a:r>
              <a:rPr lang="en-US" dirty="0" smtClean="0"/>
              <a:t>) </a:t>
            </a:r>
            <a:endParaRPr lang="en-US" b="1" dirty="0" smtClean="0"/>
          </a:p>
          <a:p>
            <a:r>
              <a:rPr lang="en-US" b="1" dirty="0" smtClean="0"/>
              <a:t>Economy:</a:t>
            </a:r>
            <a:r>
              <a:rPr lang="en-US" dirty="0" smtClean="0"/>
              <a:t> The majority of Igbo are farmers. Their staple crop is yam, and its harvesting is a time for great celebration. They are able to produce yam efficiently enough to export it to their neighbors. With the assistance of migrant labor, they also harvest the fruit of the palm tree, which is processed into palm oil, and exported to Europe in large quantities, making it a fairly profitable cash crop. </a:t>
            </a:r>
          </a:p>
          <a:p>
            <a:r>
              <a:rPr lang="en-US" b="1" dirty="0" smtClean="0"/>
              <a:t>Political Systems:</a:t>
            </a:r>
            <a:r>
              <a:rPr lang="en-US" dirty="0" smtClean="0"/>
              <a:t> The Igbo are a politically fragmented group, with numerous divisions resulting from geographic differences. There are also various subgroups delineated in accordance with clan, lineage, and village affiliations. They have no centralized chieftaincy, hereditary aristocracy, or kingship customs, as can be found among their neighbors. Instead, the responsibility of leadership has traditionally been left to the village councils, which include the heads of lineages, elders, titled men, and men who have established themselves economically within the community. It is possible for an Igbo man, through personal success, to become the nominal leader of the council. </a:t>
            </a:r>
          </a:p>
          <a:p>
            <a:r>
              <a:rPr lang="en-US" b="1" dirty="0" smtClean="0"/>
              <a:t>Religion:</a:t>
            </a:r>
            <a:r>
              <a:rPr lang="en-US" dirty="0" smtClean="0"/>
              <a:t> Before the influence of Europeans and Christian missions, however, most Igbo practiced some form of ancestor worship, which held that in order to gain success in this world, one must appease of the spirits of the deceased. This might be accomplished in any number of ways. One of the primary ways of showing respect for the dead was through participation in the secret men's society, </a:t>
            </a:r>
            <a:r>
              <a:rPr lang="en-US" dirty="0" err="1" smtClean="0"/>
              <a:t>Mmo</a:t>
            </a:r>
            <a:r>
              <a:rPr lang="en-US" dirty="0" smtClean="0"/>
              <a:t>, which is the name used only in the northern part of Igbo land. In other parts, similar societies exist under different names. The second level of initiates was responsible for carrying out the funeral ceremonies for the deceased and inducting the departed spirits into the </a:t>
            </a:r>
            <a:r>
              <a:rPr lang="en-US" dirty="0" err="1" smtClean="0"/>
              <a:t>ebe</a:t>
            </a:r>
            <a:r>
              <a:rPr lang="en-US" dirty="0" smtClean="0"/>
              <a:t> </a:t>
            </a:r>
            <a:r>
              <a:rPr lang="en-US" dirty="0" err="1" smtClean="0"/>
              <a:t>mmo</a:t>
            </a:r>
            <a:r>
              <a:rPr lang="en-US" dirty="0" smtClean="0"/>
              <a:t>, so that they would no longer cause mischief in the village. </a:t>
            </a:r>
          </a:p>
          <a:p>
            <a:pPr>
              <a:buNone/>
            </a:pPr>
            <a:r>
              <a:rPr lang="en-US" dirty="0" smtClean="0"/>
              <a:t>“Igbo People.” </a:t>
            </a:r>
            <a:r>
              <a:rPr lang="en-US" i="1" dirty="0" smtClean="0"/>
              <a:t>Life and Art in Africa. </a:t>
            </a:r>
            <a:r>
              <a:rPr lang="en-US" dirty="0" smtClean="0"/>
              <a:t>3 November 1998. Web. Accessed 2 May 2012.</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88</TotalTime>
  <Words>928</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Things Fall Apart</vt:lpstr>
      <vt:lpstr>Things Fall Apart</vt:lpstr>
      <vt:lpstr>Anticipation guide: True/False</vt:lpstr>
      <vt:lpstr>Things Fall Apart</vt:lpstr>
      <vt:lpstr>Chinua Achebe</vt:lpstr>
      <vt:lpstr>Chinua Achebe’s Biography</vt:lpstr>
      <vt:lpstr>Nigeria and the Igbo People</vt:lpstr>
      <vt:lpstr>Nigeria</vt:lpstr>
      <vt:lpstr>The Igbo People</vt:lpstr>
      <vt:lpstr>Big Ideas and Themes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Fall Apart</dc:title>
  <dc:creator>fcboe</dc:creator>
  <cp:lastModifiedBy>fcboe</cp:lastModifiedBy>
  <cp:revision>12</cp:revision>
  <dcterms:created xsi:type="dcterms:W3CDTF">2012-05-02T13:24:48Z</dcterms:created>
  <dcterms:modified xsi:type="dcterms:W3CDTF">2012-05-02T19:51:51Z</dcterms:modified>
</cp:coreProperties>
</file>